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1" r:id="rId2"/>
    <p:sldId id="292" r:id="rId3"/>
    <p:sldId id="300" r:id="rId4"/>
    <p:sldId id="301" r:id="rId5"/>
    <p:sldId id="339" r:id="rId6"/>
    <p:sldId id="293" r:id="rId7"/>
    <p:sldId id="337" r:id="rId8"/>
    <p:sldId id="340" r:id="rId9"/>
    <p:sldId id="295" r:id="rId10"/>
    <p:sldId id="298" r:id="rId11"/>
    <p:sldId id="341" r:id="rId12"/>
    <p:sldId id="342" r:id="rId13"/>
    <p:sldId id="296" r:id="rId14"/>
    <p:sldId id="33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>
        <p:scale>
          <a:sx n="102" d="100"/>
          <a:sy n="102" d="100"/>
        </p:scale>
        <p:origin x="28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E8F45-BABE-E44F-AF98-3497625A0C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6D7CC7-C6CA-6F45-8702-EE6F4E580B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AF917-FF15-E449-8D6E-9357A7AD0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A3D55-63AC-6440-B01B-3035D4ADC1CD}" type="datetimeFigureOut">
              <a:rPr lang="en-GB" smtClean="0"/>
              <a:t>13/03/2022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1EE62-DABE-F74C-93EE-7F5118A6B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0E918-EABC-2B4D-8290-5B8E733C5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CA8D-BBF7-C341-AB95-C009D8CAD5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113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7C187-DABB-DE44-B38D-B43691EEB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A1B73A-9981-8A4B-97BF-751826F2D6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52F9D-0506-8E41-A2AA-BB6529699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A3D55-63AC-6440-B01B-3035D4ADC1CD}" type="datetimeFigureOut">
              <a:rPr lang="en-GB" smtClean="0"/>
              <a:t>13/03/2022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B83FA-CBD8-2E40-8E45-DF10DD590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3B478-18FA-B145-90C0-2903E1996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CA8D-BBF7-C341-AB95-C009D8CAD5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721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2C17E2-D838-DD46-9AC9-A2F031EE49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FA9D25-1CAD-094D-9717-C4085D715D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84E7C-7AB9-9448-B491-39FD49CDD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A3D55-63AC-6440-B01B-3035D4ADC1CD}" type="datetimeFigureOut">
              <a:rPr lang="en-GB" smtClean="0"/>
              <a:t>13/03/2022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D8D42-A55C-264E-BF25-54BF778B0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CE4CD-6E32-1B40-BB89-11AD7E537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CA8D-BBF7-C341-AB95-C009D8CAD5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7340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0DC0A-7A00-C043-91BC-4C5CE1177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1FB0E-DEEC-4547-8F83-0E4D7C8B3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DCF0-4BDD-5B42-9B00-ACC3750E1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A3D55-63AC-6440-B01B-3035D4ADC1CD}" type="datetimeFigureOut">
              <a:rPr lang="en-GB" smtClean="0"/>
              <a:t>13/03/2022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9C108-6BBF-104B-B68B-CEDC939BB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1C66C-9713-FD44-A0CC-71D035BA4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CA8D-BBF7-C341-AB95-C009D8CAD5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3258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3FAC6-FE2B-8440-848E-DEDF4F170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60A37-96C2-F143-B45F-BC9D29832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DBAD7-058A-E748-B06C-BDFC55C69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A3D55-63AC-6440-B01B-3035D4ADC1CD}" type="datetimeFigureOut">
              <a:rPr lang="en-GB" smtClean="0"/>
              <a:t>13/03/2022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9269A-D14C-1147-A752-1699DCFC5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632D8-C7EA-6B46-BAC0-2F8CA8D56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CA8D-BBF7-C341-AB95-C009D8CAD5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993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2ABB8-E882-4849-B738-19613268E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FB239-5AAC-C347-8740-129E10D27E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A912A3-366B-B14E-AF06-14FA4BDE4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116115-D401-2C46-9859-689A1D0C1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A3D55-63AC-6440-B01B-3035D4ADC1CD}" type="datetimeFigureOut">
              <a:rPr lang="en-GB" smtClean="0"/>
              <a:t>13/03/2022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18980D-2F5F-5D4D-B67C-084BCA03E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0245BD-63C9-D747-9773-666F2FF41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CA8D-BBF7-C341-AB95-C009D8CAD5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7263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4447D-A866-CB41-8C48-5448C1959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2DFCF3-742F-0C49-A153-CD58EFAC4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38B185-999A-D849-8C8A-CC998679B5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12E53F-684D-124A-A355-A162CFB4FC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BF08D7-FA6B-3D42-BC65-8AF584E18B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909854-7398-9846-BEF1-29EEC9252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A3D55-63AC-6440-B01B-3035D4ADC1CD}" type="datetimeFigureOut">
              <a:rPr lang="en-GB" smtClean="0"/>
              <a:t>13/03/2022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C545D2-418C-524B-9091-3744452E8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C0F564-F49A-2147-995B-D3BDCFF45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CA8D-BBF7-C341-AB95-C009D8CAD5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920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58FA5-5DE4-7B47-B95E-FC82E0B30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3DC2C5-F8AF-9749-9977-CD4944376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A3D55-63AC-6440-B01B-3035D4ADC1CD}" type="datetimeFigureOut">
              <a:rPr lang="en-GB" smtClean="0"/>
              <a:t>13/03/2022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22CF1-AFD0-3D4E-B7AD-BB572261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6C7294-827A-C74A-93B8-62CD2451D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CA8D-BBF7-C341-AB95-C009D8CAD5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5842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E4D11F-7857-E746-92B4-D4171E3E5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A3D55-63AC-6440-B01B-3035D4ADC1CD}" type="datetimeFigureOut">
              <a:rPr lang="en-GB" smtClean="0"/>
              <a:t>13/03/2022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1E0A09-08A6-B844-832F-B6FE6959A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C9D429-550B-314D-B35E-00EB3A08F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CA8D-BBF7-C341-AB95-C009D8CAD5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910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18488-2949-B74F-A901-0B30AD5F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E6B36-0891-994C-8F9F-8187A9011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DF4531-F546-7B47-AF25-CD41D59E9A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4049CE-4FC2-2B48-AC6A-38E9F2631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A3D55-63AC-6440-B01B-3035D4ADC1CD}" type="datetimeFigureOut">
              <a:rPr lang="en-GB" smtClean="0"/>
              <a:t>13/03/2022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66FA7F-1E54-E24D-8224-253AACBE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4D7BB-6A04-4E4A-81AD-18D5A7BDC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CA8D-BBF7-C341-AB95-C009D8CAD5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346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01C74-A80C-544F-9C0C-9957EB6B2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028673-4C6A-B54D-898F-C75454BCA6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ACB9E6-4D7D-A344-A1AB-1FDBACDA2F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099091-DFDA-6F48-91FC-86B3B01BA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A3D55-63AC-6440-B01B-3035D4ADC1CD}" type="datetimeFigureOut">
              <a:rPr lang="en-GB" smtClean="0"/>
              <a:t>13/03/2022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2B084D-EE19-5947-9FF8-64F6C161B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96C50C-D194-0146-AD04-388FEDB80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4CA8D-BBF7-C341-AB95-C009D8CAD5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5371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C8661B-25CE-214D-B8DA-C25BB26A7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7626A-CE48-1A44-8731-634FF8EA1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FCCDB-D1A2-0C45-B796-2AD60E4AC8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A3D55-63AC-6440-B01B-3035D4ADC1CD}" type="datetimeFigureOut">
              <a:rPr lang="en-GB" smtClean="0"/>
              <a:t>13/03/2022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4841D-C145-F343-9E37-0CADB4EB0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E5059-8802-BE43-BEEE-BA3E0070A1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4CA8D-BBF7-C341-AB95-C009D8CAD5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1121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hyperlink" Target="https://www.nature.com/npjqi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7" Type="http://schemas.openxmlformats.org/officeDocument/2006/relationships/image" Target="../media/image18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5.emf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9">
            <a:extLst>
              <a:ext uri="{FF2B5EF4-FFF2-40B4-BE49-F238E27FC236}">
                <a16:creationId xmlns:a16="http://schemas.microsoft.com/office/drawing/2014/main" id="{23A58148-D452-4F6F-A2FE-EED968DE1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386463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10F6C1-962F-1042-B0F4-526EBC6F44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3809" y="2505740"/>
            <a:ext cx="3197013" cy="2743200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z="4800" kern="1200" cap="none" spc="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Lecture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A5B602-CFF8-A547-BA2F-0CF1F6B3BA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1234" y="202238"/>
            <a:ext cx="7289799" cy="55334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Recap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Adversarial Robustness in QML: A Light weight introduction</a:t>
            </a:r>
          </a:p>
        </p:txBody>
      </p:sp>
    </p:spTree>
    <p:extLst>
      <p:ext uri="{BB962C8B-B14F-4D97-AF65-F5344CB8AC3E}">
        <p14:creationId xmlns:p14="http://schemas.microsoft.com/office/powerpoint/2010/main" val="2009132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B86C0-C0AD-F244-86B8-F30646CFD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Robustness Guarantee from Quantum Hypothesis Testing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2C4DCD-A518-874C-9E6F-B64169658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58" y="2101985"/>
            <a:ext cx="7001506" cy="264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A4254B0-3C97-1047-B343-F2CDC8569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752" y="4896709"/>
            <a:ext cx="4673600" cy="1117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AD6467-8130-4340-A23E-C249198B9BFD}"/>
              </a:ext>
            </a:extLst>
          </p:cNvPr>
          <p:cNvSpPr txBox="1"/>
          <p:nvPr/>
        </p:nvSpPr>
        <p:spPr>
          <a:xfrm>
            <a:off x="4191890" y="6032552"/>
            <a:ext cx="98267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Reference: </a:t>
            </a:r>
            <a:r>
              <a:rPr lang="en-HK" i="1" dirty="0">
                <a:hlinkClick r:id="rId4"/>
              </a:rPr>
              <a:t>npj Quantum Information</a:t>
            </a:r>
            <a:r>
              <a:rPr lang="en-HK" dirty="0"/>
              <a:t> </a:t>
            </a:r>
            <a:r>
              <a:rPr lang="en-HK" b="1" dirty="0"/>
              <a:t>volume 7</a:t>
            </a:r>
            <a:r>
              <a:rPr lang="en-HK" dirty="0"/>
              <a:t>, Article number: 76 (2021) </a:t>
            </a:r>
          </a:p>
          <a:p>
            <a:r>
              <a:rPr lang="en-HK" dirty="0"/>
              <a:t>Blog post: https://ds3lab.ghost.io/quantum-robustness/</a:t>
            </a:r>
            <a:endParaRPr lang="en-GB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96AB0DD3-45EA-A542-B0A9-C2641DFE3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03139"/>
            <a:ext cx="3267856" cy="34896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FDFC67-72E0-0A43-9841-3FBD61CE44C5}"/>
              </a:ext>
            </a:extLst>
          </p:cNvPr>
          <p:cNvSpPr txBox="1"/>
          <p:nvPr/>
        </p:nvSpPr>
        <p:spPr>
          <a:xfrm>
            <a:off x="253226" y="5691143"/>
            <a:ext cx="7007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b="0" i="0" dirty="0">
                <a:solidFill>
                  <a:srgbClr val="555555"/>
                </a:solidFill>
                <a:effectLst/>
                <a:latin typeface="Proxima Nova" panose="02000506030000020004" pitchFamily="2" charset="0"/>
              </a:rPr>
              <a:t>Generic vulnerability:</a:t>
            </a:r>
          </a:p>
          <a:p>
            <a:r>
              <a:rPr lang="en-HK" b="0" i="0" dirty="0">
                <a:solidFill>
                  <a:srgbClr val="555555"/>
                </a:solidFill>
                <a:effectLst/>
                <a:latin typeface="Proxima Nova" panose="02000506030000020004" pitchFamily="2" charset="0"/>
              </a:rPr>
              <a:t>Phys. Rev. A </a:t>
            </a:r>
            <a:r>
              <a:rPr lang="en-HK" b="1" i="0" dirty="0">
                <a:solidFill>
                  <a:srgbClr val="555555"/>
                </a:solidFill>
                <a:effectLst/>
                <a:latin typeface="Proxima Nova" panose="02000506030000020004" pitchFamily="2" charset="0"/>
              </a:rPr>
              <a:t>101</a:t>
            </a:r>
            <a:r>
              <a:rPr lang="en-HK" b="0" i="0" dirty="0">
                <a:solidFill>
                  <a:srgbClr val="555555"/>
                </a:solidFill>
                <a:effectLst/>
                <a:latin typeface="Proxima Nova" panose="02000506030000020004" pitchFamily="2" charset="0"/>
              </a:rPr>
              <a:t>, 062331 </a:t>
            </a:r>
          </a:p>
        </p:txBody>
      </p:sp>
    </p:spTree>
    <p:extLst>
      <p:ext uri="{BB962C8B-B14F-4D97-AF65-F5344CB8AC3E}">
        <p14:creationId xmlns:p14="http://schemas.microsoft.com/office/powerpoint/2010/main" val="2260167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59C5-0C79-CA4D-AA09-83C69BEF4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Generalized Application: Robustness Certification in the NISQ Era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C4E345-E352-C64E-99BA-1AC01EE4B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369" y="2204581"/>
            <a:ext cx="6348249" cy="402397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E182182-AA7C-EE4E-BE3E-A7766D00A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74" y="2877137"/>
            <a:ext cx="4915295" cy="4351338"/>
          </a:xfrm>
        </p:spPr>
        <p:txBody>
          <a:bodyPr/>
          <a:lstStyle/>
          <a:p>
            <a:r>
              <a:rPr lang="en-GB" dirty="0"/>
              <a:t>Error coming from noise of implementation</a:t>
            </a:r>
          </a:p>
          <a:p>
            <a:r>
              <a:rPr lang="en-GB" dirty="0"/>
              <a:t>Imperfection in heuristic methods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8441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59C5-0C79-CA4D-AA09-83C69BEF4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Generalized Application: Robustness Certification in the NISQ Era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17F4F-CBD4-C341-8D3D-3EC666D60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061" y="1908165"/>
            <a:ext cx="8986569" cy="459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992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59C5-0C79-CA4D-AA09-83C69BEF4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Generalized Application: Robustness Certification in the NISQ Era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62BB01-2D4B-FB46-B9D6-4D79F95F2F99}"/>
              </a:ext>
            </a:extLst>
          </p:cNvPr>
          <p:cNvSpPr txBox="1"/>
          <p:nvPr/>
        </p:nvSpPr>
        <p:spPr>
          <a:xfrm>
            <a:off x="131757" y="6488668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Reference: https://</a:t>
            </a:r>
            <a:r>
              <a:rPr lang="en-GB" dirty="0" err="1"/>
              <a:t>arxiv.org</a:t>
            </a:r>
            <a:r>
              <a:rPr lang="en-GB" dirty="0"/>
              <a:t>/abs/2110.09793</a:t>
            </a:r>
          </a:p>
        </p:txBody>
      </p:sp>
      <p:pic>
        <p:nvPicPr>
          <p:cNvPr id="14" name="Content Placeholder 4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0BEFCB07-0232-2F48-BDB8-CF9857A1BD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7728" y="1778142"/>
            <a:ext cx="6795855" cy="4733056"/>
          </a:xfrm>
        </p:spPr>
      </p:pic>
    </p:spTree>
    <p:extLst>
      <p:ext uri="{BB962C8B-B14F-4D97-AF65-F5344CB8AC3E}">
        <p14:creationId xmlns:p14="http://schemas.microsoft.com/office/powerpoint/2010/main" val="905361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35DCD-5EB7-BC45-9320-F3A5103DF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GB" dirty="0"/>
              <a:t>To be continued…</a:t>
            </a:r>
          </a:p>
        </p:txBody>
      </p:sp>
      <p:pic>
        <p:nvPicPr>
          <p:cNvPr id="19" name="Picture 4" descr="Blue blocks and networks technology background">
            <a:extLst>
              <a:ext uri="{FF2B5EF4-FFF2-40B4-BE49-F238E27FC236}">
                <a16:creationId xmlns:a16="http://schemas.microsoft.com/office/drawing/2014/main" id="{CC77445C-DB63-4CF2-BA8C-23557DFB1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60" r="4037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CDA9EA7-CCF6-DF4A-88C8-327320BB1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GB" dirty="0"/>
              <a:t>Back to quantum ML algorithms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3722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4E86F0BE-9ACA-0843-8FBA-081141C0E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710" y="1058156"/>
            <a:ext cx="5225981" cy="32420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0C7810-1100-514F-8BA0-3681E966A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Recap: Quantum classification with QSVM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E8D164F8-A368-D943-A291-ADC1FB50E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42" y="1934538"/>
            <a:ext cx="6572181" cy="4149863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0FA7D59D-56C6-3D47-99B6-E3AFA6464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1523" y="4009470"/>
            <a:ext cx="4633877" cy="284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211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0FAEF-CD45-4B46-B053-5E5743585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Recap: Classification with quantum kernel estimation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822DA583-A197-D743-8056-A603E7429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203" y="2053190"/>
            <a:ext cx="9357594" cy="3154846"/>
          </a:xfrm>
          <a:prstGeom prst="rect">
            <a:avLst/>
          </a:prstGeom>
        </p:spPr>
      </p:pic>
      <p:pic>
        <p:nvPicPr>
          <p:cNvPr id="7" name="Picture 6" descr="Text, whiteboard&#10;&#10;Description automatically generated">
            <a:extLst>
              <a:ext uri="{FF2B5EF4-FFF2-40B4-BE49-F238E27FC236}">
                <a16:creationId xmlns:a16="http://schemas.microsoft.com/office/drawing/2014/main" id="{FAD48127-23BC-F443-99EB-094F3A27D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550" y="5355936"/>
            <a:ext cx="4959350" cy="86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63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CC9C2-5B66-324C-8C04-11B8E90D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Recap: Parametrized quantum circuit approach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FBD1A4-49DD-8744-8A04-78F20C304CD0}"/>
              </a:ext>
            </a:extLst>
          </p:cNvPr>
          <p:cNvGrpSpPr/>
          <p:nvPr/>
        </p:nvGrpSpPr>
        <p:grpSpPr>
          <a:xfrm>
            <a:off x="5603874" y="2984720"/>
            <a:ext cx="4768850" cy="3426943"/>
            <a:chOff x="3282950" y="2084388"/>
            <a:chExt cx="4768850" cy="3426943"/>
          </a:xfrm>
        </p:grpSpPr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1429AAC9-BEC1-1744-BF2B-75D46535F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2950" y="2084388"/>
              <a:ext cx="4768850" cy="330455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44C7EB-B71D-7843-A2B7-CEDB1FA2E72E}"/>
                </a:ext>
              </a:extLst>
            </p:cNvPr>
            <p:cNvSpPr/>
            <p:nvPr/>
          </p:nvSpPr>
          <p:spPr>
            <a:xfrm>
              <a:off x="3282950" y="2216234"/>
              <a:ext cx="425183" cy="4248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A2FE2B5-3258-6747-831C-EC19702FB9B0}"/>
                </a:ext>
              </a:extLst>
            </p:cNvPr>
            <p:cNvSpPr/>
            <p:nvPr/>
          </p:nvSpPr>
          <p:spPr>
            <a:xfrm>
              <a:off x="4921305" y="5086434"/>
              <a:ext cx="882595" cy="4248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FC16D93-3C35-AC4A-A047-387A74C12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824" y="2343970"/>
            <a:ext cx="2053957" cy="4313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B8FFF3-9266-0249-99CB-58C3A201AAF5}"/>
              </a:ext>
            </a:extLst>
          </p:cNvPr>
          <p:cNvSpPr txBox="1"/>
          <p:nvPr/>
        </p:nvSpPr>
        <p:spPr>
          <a:xfrm>
            <a:off x="5603874" y="23749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Quantum encoding with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4612135-6AB1-794B-B5A1-0B6B11207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74" y="1900107"/>
            <a:ext cx="10515600" cy="4351338"/>
          </a:xfrm>
        </p:spPr>
        <p:txBody>
          <a:bodyPr/>
          <a:lstStyle/>
          <a:p>
            <a:r>
              <a:rPr lang="en-GB" dirty="0"/>
              <a:t>Obtain classification labels directly</a:t>
            </a:r>
          </a:p>
          <a:p>
            <a:pPr marL="0" indent="0">
              <a:buNone/>
            </a:pPr>
            <a:r>
              <a:rPr lang="en-GB" dirty="0"/>
              <a:t>out of  quantum measurements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Iteratively optimise circuit </a:t>
            </a:r>
          </a:p>
          <a:p>
            <a:pPr marL="0" indent="0">
              <a:buNone/>
            </a:pPr>
            <a:r>
              <a:rPr lang="en-GB" dirty="0"/>
              <a:t>   parameters with the loss function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3B9FCDDA-0A6B-0741-9E8E-00124C8C4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22" y="4994011"/>
            <a:ext cx="4757305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83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C0B18-D48A-3B4D-BB29-2CDD6CE01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if classification doesn’t go as planned?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93CF0-08AF-4445-8033-8A7BC67AF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Noise and error in implementation (We don’t have reliable implementation of quantum error correction yet)</a:t>
            </a:r>
          </a:p>
          <a:p>
            <a:r>
              <a:rPr lang="en-GB" dirty="0"/>
              <a:t>Malicious party trying to mislead your algorithm</a:t>
            </a:r>
          </a:p>
        </p:txBody>
      </p:sp>
      <p:pic>
        <p:nvPicPr>
          <p:cNvPr id="4098" name="Picture 2" descr="Closing In on Quantum Error Correction | October 2019 | Communications of  the ACM">
            <a:extLst>
              <a:ext uri="{FF2B5EF4-FFF2-40B4-BE49-F238E27FC236}">
                <a16:creationId xmlns:a16="http://schemas.microsoft.com/office/drawing/2014/main" id="{D44C5D5E-E34E-F048-9A70-DE7E41043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235" y="3536428"/>
            <a:ext cx="3787002" cy="254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light Street Sign Modifications Can Completely Fool Machine Learning  Algorithms - IEEE Spectrum">
            <a:extLst>
              <a:ext uri="{FF2B5EF4-FFF2-40B4-BE49-F238E27FC236}">
                <a16:creationId xmlns:a16="http://schemas.microsoft.com/office/drawing/2014/main" id="{7B535BAD-4F96-5A4E-9A15-805834B16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422" y="3536428"/>
            <a:ext cx="5086192" cy="254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907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2D788-DA4B-9E47-89C3-383BEF5FF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Adversarial Robustness</a:t>
            </a:r>
            <a:r>
              <a:rPr lang="zh-CN" altLang="en-US" dirty="0"/>
              <a:t> </a:t>
            </a:r>
            <a:r>
              <a:rPr lang="en-US" altLang="zh-CN" dirty="0"/>
              <a:t>in ML</a:t>
            </a:r>
            <a:endParaRPr lang="en-GB" dirty="0"/>
          </a:p>
        </p:txBody>
      </p:sp>
      <p:pic>
        <p:nvPicPr>
          <p:cNvPr id="1026" name="Picture 2" descr="Adversarial Machine Learning. Is Machine Learning also not safe? | by Tech  in 3 | Nerd For Tech | Medium">
            <a:extLst>
              <a:ext uri="{FF2B5EF4-FFF2-40B4-BE49-F238E27FC236}">
                <a16:creationId xmlns:a16="http://schemas.microsoft.com/office/drawing/2014/main" id="{590109B1-9AD0-C94E-8D6F-24C4878E0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962" y="1761765"/>
            <a:ext cx="8673292" cy="435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175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2D788-DA4B-9E47-89C3-383BEF5FF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Circuit Robustness: Setup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57D2A0-1304-A94D-B6E5-2D2E8721C670}"/>
              </a:ext>
            </a:extLst>
          </p:cNvPr>
          <p:cNvSpPr/>
          <p:nvPr/>
        </p:nvSpPr>
        <p:spPr>
          <a:xfrm>
            <a:off x="3309906" y="1853796"/>
            <a:ext cx="1754659" cy="402802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03DD80-A44E-EA42-9F52-ED491BB4930A}"/>
              </a:ext>
            </a:extLst>
          </p:cNvPr>
          <p:cNvCxnSpPr/>
          <p:nvPr/>
        </p:nvCxnSpPr>
        <p:spPr>
          <a:xfrm>
            <a:off x="1989438" y="2619632"/>
            <a:ext cx="1320468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CE5475A-379A-3F4D-B607-C439EF4F6CE9}"/>
              </a:ext>
            </a:extLst>
          </p:cNvPr>
          <p:cNvCxnSpPr/>
          <p:nvPr/>
        </p:nvCxnSpPr>
        <p:spPr>
          <a:xfrm>
            <a:off x="1989438" y="3229233"/>
            <a:ext cx="1320468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64384F-0AB1-5D43-8BEF-5D5BB94EDCBB}"/>
              </a:ext>
            </a:extLst>
          </p:cNvPr>
          <p:cNvCxnSpPr/>
          <p:nvPr/>
        </p:nvCxnSpPr>
        <p:spPr>
          <a:xfrm>
            <a:off x="1989438" y="3851190"/>
            <a:ext cx="1320468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36ED951-9DB8-A84F-A63A-DB614911035E}"/>
              </a:ext>
            </a:extLst>
          </p:cNvPr>
          <p:cNvCxnSpPr/>
          <p:nvPr/>
        </p:nvCxnSpPr>
        <p:spPr>
          <a:xfrm>
            <a:off x="1989438" y="4444313"/>
            <a:ext cx="1320468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339976-DBEE-FE42-B337-88047DF140E6}"/>
              </a:ext>
            </a:extLst>
          </p:cNvPr>
          <p:cNvCxnSpPr/>
          <p:nvPr/>
        </p:nvCxnSpPr>
        <p:spPr>
          <a:xfrm>
            <a:off x="1989438" y="5037438"/>
            <a:ext cx="1320468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602AAB-9B46-1B4C-96EC-415A075710D4}"/>
              </a:ext>
            </a:extLst>
          </p:cNvPr>
          <p:cNvCxnSpPr/>
          <p:nvPr/>
        </p:nvCxnSpPr>
        <p:spPr>
          <a:xfrm>
            <a:off x="1989438" y="2010032"/>
            <a:ext cx="1320468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85857C-DFD2-9646-A747-6511396506D3}"/>
              </a:ext>
            </a:extLst>
          </p:cNvPr>
          <p:cNvCxnSpPr/>
          <p:nvPr/>
        </p:nvCxnSpPr>
        <p:spPr>
          <a:xfrm>
            <a:off x="1989438" y="5638799"/>
            <a:ext cx="1320468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7551486-72F0-8640-9BC0-B4B9F4BFF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317" y="1775082"/>
            <a:ext cx="444500" cy="469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7E4B3D-4ADD-FC4E-A925-52EBD4B04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317" y="2384682"/>
            <a:ext cx="444500" cy="469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4FAE2D-B138-6A4F-B37B-D17F9C259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317" y="2994283"/>
            <a:ext cx="444500" cy="469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73699A-8F77-174F-B465-57488E9FC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317" y="3603884"/>
            <a:ext cx="444500" cy="469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1D540D-1BC2-FC4F-9EFC-F25F74708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317" y="4213485"/>
            <a:ext cx="444500" cy="469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9561F7-A454-D640-ADE3-0DB8F9D78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317" y="4823086"/>
            <a:ext cx="444500" cy="4699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E0DBCEA-5B27-754A-A614-D0A065302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317" y="5411916"/>
            <a:ext cx="444500" cy="469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31F44B8-A5D9-8447-BFF5-12A3E82ED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345" y="3582259"/>
            <a:ext cx="1046650" cy="537862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F203DE2-2AB3-3E4D-87C1-FBF31263F836}"/>
              </a:ext>
            </a:extLst>
          </p:cNvPr>
          <p:cNvCxnSpPr/>
          <p:nvPr/>
        </p:nvCxnSpPr>
        <p:spPr>
          <a:xfrm>
            <a:off x="5064565" y="3838834"/>
            <a:ext cx="1320468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8A4DDE3-6C87-1541-AF79-D0F8C9A9CDEF}"/>
              </a:ext>
            </a:extLst>
          </p:cNvPr>
          <p:cNvCxnSpPr/>
          <p:nvPr/>
        </p:nvCxnSpPr>
        <p:spPr>
          <a:xfrm>
            <a:off x="5064565" y="3229233"/>
            <a:ext cx="1320468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FCD280F-2542-EF46-967E-2207B4827046}"/>
              </a:ext>
            </a:extLst>
          </p:cNvPr>
          <p:cNvCxnSpPr/>
          <p:nvPr/>
        </p:nvCxnSpPr>
        <p:spPr>
          <a:xfrm>
            <a:off x="5064565" y="2619632"/>
            <a:ext cx="1320468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59CCB47-0902-664C-AE1A-45F61DED0B55}"/>
              </a:ext>
            </a:extLst>
          </p:cNvPr>
          <p:cNvCxnSpPr/>
          <p:nvPr/>
        </p:nvCxnSpPr>
        <p:spPr>
          <a:xfrm>
            <a:off x="5064565" y="2010032"/>
            <a:ext cx="1320468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E652ED7-95D5-4F44-876B-25360C3C2CA1}"/>
              </a:ext>
            </a:extLst>
          </p:cNvPr>
          <p:cNvCxnSpPr/>
          <p:nvPr/>
        </p:nvCxnSpPr>
        <p:spPr>
          <a:xfrm>
            <a:off x="5064565" y="4444313"/>
            <a:ext cx="1320468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F9747C9-3B22-2F4F-9AFF-25D78ADC8A2A}"/>
              </a:ext>
            </a:extLst>
          </p:cNvPr>
          <p:cNvCxnSpPr>
            <a:cxnSpLocks/>
          </p:cNvCxnSpPr>
          <p:nvPr/>
        </p:nvCxnSpPr>
        <p:spPr>
          <a:xfrm>
            <a:off x="5064565" y="5037438"/>
            <a:ext cx="1320468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8F21F23-3142-1B4D-9D02-6F188D4F45D3}"/>
              </a:ext>
            </a:extLst>
          </p:cNvPr>
          <p:cNvCxnSpPr>
            <a:cxnSpLocks/>
          </p:cNvCxnSpPr>
          <p:nvPr/>
        </p:nvCxnSpPr>
        <p:spPr>
          <a:xfrm>
            <a:off x="5064565" y="5614227"/>
            <a:ext cx="1320468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Brace 23">
            <a:extLst>
              <a:ext uri="{FF2B5EF4-FFF2-40B4-BE49-F238E27FC236}">
                <a16:creationId xmlns:a16="http://schemas.microsoft.com/office/drawing/2014/main" id="{EDC4FEBE-0ACE-BD49-AA37-727ECCA6263A}"/>
              </a:ext>
            </a:extLst>
          </p:cNvPr>
          <p:cNvSpPr/>
          <p:nvPr/>
        </p:nvSpPr>
        <p:spPr>
          <a:xfrm>
            <a:off x="6593540" y="2003867"/>
            <a:ext cx="432487" cy="2434269"/>
          </a:xfrm>
          <a:prstGeom prst="rightBrace">
            <a:avLst>
              <a:gd name="adj1" fmla="val 8333"/>
              <a:gd name="adj2" fmla="val 5253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0AEB25A-3F09-9A4A-B505-2260D61C331A}"/>
              </a:ext>
            </a:extLst>
          </p:cNvPr>
          <p:cNvCxnSpPr>
            <a:cxnSpLocks/>
          </p:cNvCxnSpPr>
          <p:nvPr/>
        </p:nvCxnSpPr>
        <p:spPr>
          <a:xfrm>
            <a:off x="8525278" y="3221001"/>
            <a:ext cx="47044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385D62D0-40FA-A94A-A8EF-02A423121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0291" y="2612016"/>
            <a:ext cx="1104900" cy="1206500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E57609B-1B6E-254D-9E60-582BB79E6E73}"/>
              </a:ext>
            </a:extLst>
          </p:cNvPr>
          <p:cNvCxnSpPr>
            <a:cxnSpLocks/>
          </p:cNvCxnSpPr>
          <p:nvPr/>
        </p:nvCxnSpPr>
        <p:spPr>
          <a:xfrm flipV="1">
            <a:off x="5724799" y="4942511"/>
            <a:ext cx="319053" cy="25554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9EAEA32-C7D8-1B4A-8B68-5A6DEB5E87F9}"/>
              </a:ext>
            </a:extLst>
          </p:cNvPr>
          <p:cNvCxnSpPr>
            <a:cxnSpLocks/>
          </p:cNvCxnSpPr>
          <p:nvPr/>
        </p:nvCxnSpPr>
        <p:spPr>
          <a:xfrm flipV="1">
            <a:off x="5720351" y="5502789"/>
            <a:ext cx="319053" cy="25554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6FEEAA19-3039-DE47-A2F0-E597CCA63983}"/>
              </a:ext>
            </a:extLst>
          </p:cNvPr>
          <p:cNvSpPr/>
          <p:nvPr/>
        </p:nvSpPr>
        <p:spPr>
          <a:xfrm>
            <a:off x="8995718" y="1853796"/>
            <a:ext cx="1424276" cy="3037604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B065112-237B-2F4B-A2C0-C392CD1B8736}"/>
              </a:ext>
            </a:extLst>
          </p:cNvPr>
          <p:cNvCxnSpPr>
            <a:cxnSpLocks/>
          </p:cNvCxnSpPr>
          <p:nvPr/>
        </p:nvCxnSpPr>
        <p:spPr>
          <a:xfrm>
            <a:off x="8525278" y="3299876"/>
            <a:ext cx="47044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2530E0AE-190D-7741-A874-7DA9403B6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2248" y="3037842"/>
            <a:ext cx="1016000" cy="4699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233B756-2B1A-404E-82C4-5F8367DA43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2270" y="3037842"/>
            <a:ext cx="1104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98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2D788-DA4B-9E47-89C3-383BEF5FF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Circuit Robustness: Setup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57D2A0-1304-A94D-B6E5-2D2E8721C670}"/>
              </a:ext>
            </a:extLst>
          </p:cNvPr>
          <p:cNvSpPr/>
          <p:nvPr/>
        </p:nvSpPr>
        <p:spPr>
          <a:xfrm>
            <a:off x="2552197" y="1820562"/>
            <a:ext cx="1754659" cy="402802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03DD80-A44E-EA42-9F52-ED491BB4930A}"/>
              </a:ext>
            </a:extLst>
          </p:cNvPr>
          <p:cNvCxnSpPr>
            <a:cxnSpLocks/>
          </p:cNvCxnSpPr>
          <p:nvPr/>
        </p:nvCxnSpPr>
        <p:spPr>
          <a:xfrm flipV="1">
            <a:off x="1989438" y="2612016"/>
            <a:ext cx="562759" cy="761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CE5475A-379A-3F4D-B607-C439EF4F6CE9}"/>
              </a:ext>
            </a:extLst>
          </p:cNvPr>
          <p:cNvCxnSpPr>
            <a:cxnSpLocks/>
          </p:cNvCxnSpPr>
          <p:nvPr/>
        </p:nvCxnSpPr>
        <p:spPr>
          <a:xfrm>
            <a:off x="1989438" y="3229233"/>
            <a:ext cx="562759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64384F-0AB1-5D43-8BEF-5D5BB94EDCBB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1989438" y="3834572"/>
            <a:ext cx="562759" cy="426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36ED951-9DB8-A84F-A63A-DB614911035E}"/>
              </a:ext>
            </a:extLst>
          </p:cNvPr>
          <p:cNvCxnSpPr>
            <a:cxnSpLocks/>
          </p:cNvCxnSpPr>
          <p:nvPr/>
        </p:nvCxnSpPr>
        <p:spPr>
          <a:xfrm>
            <a:off x="1989438" y="4444313"/>
            <a:ext cx="562759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339976-DBEE-FE42-B337-88047DF140E6}"/>
              </a:ext>
            </a:extLst>
          </p:cNvPr>
          <p:cNvCxnSpPr>
            <a:cxnSpLocks/>
          </p:cNvCxnSpPr>
          <p:nvPr/>
        </p:nvCxnSpPr>
        <p:spPr>
          <a:xfrm>
            <a:off x="1989438" y="5037438"/>
            <a:ext cx="562759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602AAB-9B46-1B4C-96EC-415A075710D4}"/>
              </a:ext>
            </a:extLst>
          </p:cNvPr>
          <p:cNvCxnSpPr>
            <a:cxnSpLocks/>
          </p:cNvCxnSpPr>
          <p:nvPr/>
        </p:nvCxnSpPr>
        <p:spPr>
          <a:xfrm>
            <a:off x="1989438" y="2010032"/>
            <a:ext cx="562759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85857C-DFD2-9646-A747-6511396506D3}"/>
              </a:ext>
            </a:extLst>
          </p:cNvPr>
          <p:cNvCxnSpPr>
            <a:cxnSpLocks/>
          </p:cNvCxnSpPr>
          <p:nvPr/>
        </p:nvCxnSpPr>
        <p:spPr>
          <a:xfrm>
            <a:off x="1989438" y="5638799"/>
            <a:ext cx="562759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7551486-72F0-8640-9BC0-B4B9F4BFF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317" y="1775082"/>
            <a:ext cx="444500" cy="469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7E4B3D-4ADD-FC4E-A925-52EBD4B04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317" y="2384682"/>
            <a:ext cx="444500" cy="469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4FAE2D-B138-6A4F-B37B-D17F9C259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317" y="2994283"/>
            <a:ext cx="444500" cy="469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73699A-8F77-174F-B465-57488E9FC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317" y="3603884"/>
            <a:ext cx="444500" cy="469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1D540D-1BC2-FC4F-9EFC-F25F74708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317" y="4213485"/>
            <a:ext cx="444500" cy="469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9561F7-A454-D640-ADE3-0DB8F9D78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317" y="4823086"/>
            <a:ext cx="444500" cy="4699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E0DBCEA-5B27-754A-A614-D0A065302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317" y="5411916"/>
            <a:ext cx="444500" cy="469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31F44B8-A5D9-8447-BFF5-12A3E82ED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892" y="3464183"/>
            <a:ext cx="1046650" cy="537862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F203DE2-2AB3-3E4D-87C1-FBF31263F836}"/>
              </a:ext>
            </a:extLst>
          </p:cNvPr>
          <p:cNvCxnSpPr>
            <a:cxnSpLocks/>
          </p:cNvCxnSpPr>
          <p:nvPr/>
        </p:nvCxnSpPr>
        <p:spPr>
          <a:xfrm>
            <a:off x="4306856" y="3834572"/>
            <a:ext cx="660234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8A4DDE3-6C87-1541-AF79-D0F8C9A9CDEF}"/>
              </a:ext>
            </a:extLst>
          </p:cNvPr>
          <p:cNvCxnSpPr>
            <a:cxnSpLocks/>
          </p:cNvCxnSpPr>
          <p:nvPr/>
        </p:nvCxnSpPr>
        <p:spPr>
          <a:xfrm>
            <a:off x="4306856" y="3229233"/>
            <a:ext cx="660234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FCD280F-2542-EF46-967E-2207B4827046}"/>
              </a:ext>
            </a:extLst>
          </p:cNvPr>
          <p:cNvCxnSpPr>
            <a:cxnSpLocks/>
          </p:cNvCxnSpPr>
          <p:nvPr/>
        </p:nvCxnSpPr>
        <p:spPr>
          <a:xfrm>
            <a:off x="4306856" y="2631988"/>
            <a:ext cx="660234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59CCB47-0902-664C-AE1A-45F61DED0B55}"/>
              </a:ext>
            </a:extLst>
          </p:cNvPr>
          <p:cNvCxnSpPr>
            <a:cxnSpLocks/>
          </p:cNvCxnSpPr>
          <p:nvPr/>
        </p:nvCxnSpPr>
        <p:spPr>
          <a:xfrm>
            <a:off x="4306856" y="2003867"/>
            <a:ext cx="660234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E652ED7-95D5-4F44-876B-25360C3C2CA1}"/>
              </a:ext>
            </a:extLst>
          </p:cNvPr>
          <p:cNvCxnSpPr>
            <a:cxnSpLocks/>
          </p:cNvCxnSpPr>
          <p:nvPr/>
        </p:nvCxnSpPr>
        <p:spPr>
          <a:xfrm>
            <a:off x="4306856" y="4438136"/>
            <a:ext cx="660234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F9747C9-3B22-2F4F-9AFF-25D78ADC8A2A}"/>
              </a:ext>
            </a:extLst>
          </p:cNvPr>
          <p:cNvCxnSpPr>
            <a:cxnSpLocks/>
          </p:cNvCxnSpPr>
          <p:nvPr/>
        </p:nvCxnSpPr>
        <p:spPr>
          <a:xfrm>
            <a:off x="4306856" y="5037438"/>
            <a:ext cx="1320468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8F21F23-3142-1B4D-9D02-6F188D4F45D3}"/>
              </a:ext>
            </a:extLst>
          </p:cNvPr>
          <p:cNvCxnSpPr>
            <a:cxnSpLocks/>
          </p:cNvCxnSpPr>
          <p:nvPr/>
        </p:nvCxnSpPr>
        <p:spPr>
          <a:xfrm>
            <a:off x="4306856" y="5638799"/>
            <a:ext cx="1320468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Brace 23">
            <a:extLst>
              <a:ext uri="{FF2B5EF4-FFF2-40B4-BE49-F238E27FC236}">
                <a16:creationId xmlns:a16="http://schemas.microsoft.com/office/drawing/2014/main" id="{EDC4FEBE-0ACE-BD49-AA37-727ECCA6263A}"/>
              </a:ext>
            </a:extLst>
          </p:cNvPr>
          <p:cNvSpPr/>
          <p:nvPr/>
        </p:nvSpPr>
        <p:spPr>
          <a:xfrm>
            <a:off x="6593540" y="2003867"/>
            <a:ext cx="432487" cy="2434269"/>
          </a:xfrm>
          <a:prstGeom prst="rightBrace">
            <a:avLst>
              <a:gd name="adj1" fmla="val 8333"/>
              <a:gd name="adj2" fmla="val 5253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0AEB25A-3F09-9A4A-B505-2260D61C331A}"/>
              </a:ext>
            </a:extLst>
          </p:cNvPr>
          <p:cNvCxnSpPr>
            <a:cxnSpLocks/>
          </p:cNvCxnSpPr>
          <p:nvPr/>
        </p:nvCxnSpPr>
        <p:spPr>
          <a:xfrm>
            <a:off x="8525278" y="3221001"/>
            <a:ext cx="47044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385D62D0-40FA-A94A-A8EF-02A423121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0291" y="2612016"/>
            <a:ext cx="1104900" cy="1206500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E57609B-1B6E-254D-9E60-582BB79E6E73}"/>
              </a:ext>
            </a:extLst>
          </p:cNvPr>
          <p:cNvCxnSpPr>
            <a:cxnSpLocks/>
          </p:cNvCxnSpPr>
          <p:nvPr/>
        </p:nvCxnSpPr>
        <p:spPr>
          <a:xfrm flipV="1">
            <a:off x="5131144" y="4954797"/>
            <a:ext cx="319053" cy="25554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9EAEA32-C7D8-1B4A-8B68-5A6DEB5E87F9}"/>
              </a:ext>
            </a:extLst>
          </p:cNvPr>
          <p:cNvCxnSpPr>
            <a:cxnSpLocks/>
          </p:cNvCxnSpPr>
          <p:nvPr/>
        </p:nvCxnSpPr>
        <p:spPr>
          <a:xfrm flipV="1">
            <a:off x="5131144" y="5519092"/>
            <a:ext cx="319053" cy="25554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6FEEAA19-3039-DE47-A2F0-E597CCA63983}"/>
              </a:ext>
            </a:extLst>
          </p:cNvPr>
          <p:cNvSpPr/>
          <p:nvPr/>
        </p:nvSpPr>
        <p:spPr>
          <a:xfrm>
            <a:off x="8995718" y="1853796"/>
            <a:ext cx="1424276" cy="3037604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B065112-237B-2F4B-A2C0-C392CD1B8736}"/>
              </a:ext>
            </a:extLst>
          </p:cNvPr>
          <p:cNvCxnSpPr>
            <a:cxnSpLocks/>
          </p:cNvCxnSpPr>
          <p:nvPr/>
        </p:nvCxnSpPr>
        <p:spPr>
          <a:xfrm>
            <a:off x="8525278" y="3299876"/>
            <a:ext cx="47044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2530E0AE-190D-7741-A874-7DA9403B6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2248" y="3037842"/>
            <a:ext cx="1016000" cy="46990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851BEEFF-D467-F146-B638-638BB552CE0C}"/>
              </a:ext>
            </a:extLst>
          </p:cNvPr>
          <p:cNvSpPr/>
          <p:nvPr/>
        </p:nvSpPr>
        <p:spPr>
          <a:xfrm>
            <a:off x="4977387" y="1822583"/>
            <a:ext cx="921058" cy="293462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ACD1A53-5A54-B842-86CF-87E0373A405E}"/>
              </a:ext>
            </a:extLst>
          </p:cNvPr>
          <p:cNvCxnSpPr>
            <a:cxnSpLocks/>
          </p:cNvCxnSpPr>
          <p:nvPr/>
        </p:nvCxnSpPr>
        <p:spPr>
          <a:xfrm>
            <a:off x="5898445" y="1985345"/>
            <a:ext cx="660234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4DF96D5-64CA-A04B-B6C9-DCB90032A9EF}"/>
              </a:ext>
            </a:extLst>
          </p:cNvPr>
          <p:cNvCxnSpPr>
            <a:cxnSpLocks/>
          </p:cNvCxnSpPr>
          <p:nvPr/>
        </p:nvCxnSpPr>
        <p:spPr>
          <a:xfrm>
            <a:off x="5898445" y="2612016"/>
            <a:ext cx="660234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FF55775-F2E7-DE41-87DA-93DBCA96DBBF}"/>
              </a:ext>
            </a:extLst>
          </p:cNvPr>
          <p:cNvCxnSpPr>
            <a:cxnSpLocks/>
          </p:cNvCxnSpPr>
          <p:nvPr/>
        </p:nvCxnSpPr>
        <p:spPr>
          <a:xfrm>
            <a:off x="5898445" y="3229233"/>
            <a:ext cx="660234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2B6EF31-C558-4C45-881A-C976DC38F8D9}"/>
              </a:ext>
            </a:extLst>
          </p:cNvPr>
          <p:cNvCxnSpPr>
            <a:cxnSpLocks/>
          </p:cNvCxnSpPr>
          <p:nvPr/>
        </p:nvCxnSpPr>
        <p:spPr>
          <a:xfrm>
            <a:off x="5898445" y="3824707"/>
            <a:ext cx="660234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0876AFB-1CB3-1C47-8A28-383179030D62}"/>
              </a:ext>
            </a:extLst>
          </p:cNvPr>
          <p:cNvCxnSpPr>
            <a:cxnSpLocks/>
          </p:cNvCxnSpPr>
          <p:nvPr/>
        </p:nvCxnSpPr>
        <p:spPr>
          <a:xfrm>
            <a:off x="5898445" y="4444327"/>
            <a:ext cx="660234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CE952C77-A2BC-7448-90BC-AF363DEA10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3421" y="3018416"/>
            <a:ext cx="469900" cy="3937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23B2C34-8802-114E-8C69-4D1894EE07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6732" y="3029915"/>
            <a:ext cx="1066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3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B86C0-C0AD-F244-86B8-F30646CFD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Certifying Quantum Classifiers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DBE1015-D8FA-B24C-8EA6-4A0B8D003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356" y="2066634"/>
            <a:ext cx="10515600" cy="3550282"/>
          </a:xfrm>
        </p:spPr>
      </p:pic>
    </p:spTree>
    <p:extLst>
      <p:ext uri="{BB962C8B-B14F-4D97-AF65-F5344CB8AC3E}">
        <p14:creationId xmlns:p14="http://schemas.microsoft.com/office/powerpoint/2010/main" val="3119569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2306</TotalTime>
  <Words>202</Words>
  <Application>Microsoft Macintosh PowerPoint</Application>
  <PresentationFormat>Widescreen</PresentationFormat>
  <Paragraphs>32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Proxima Nova</vt:lpstr>
      <vt:lpstr>Office Theme</vt:lpstr>
      <vt:lpstr>Lecture 4</vt:lpstr>
      <vt:lpstr>Recap: Quantum classification with QSVM</vt:lpstr>
      <vt:lpstr>Recap: Classification with quantum kernel estimation</vt:lpstr>
      <vt:lpstr>Recap: Parametrized quantum circuit approach</vt:lpstr>
      <vt:lpstr>What if classification doesn’t go as planned? </vt:lpstr>
      <vt:lpstr>Adversarial Robustness in ML</vt:lpstr>
      <vt:lpstr>Quantum Circuit Robustness: Setup</vt:lpstr>
      <vt:lpstr>Quantum Circuit Robustness: Setup</vt:lpstr>
      <vt:lpstr>Certifying Quantum Classifiers</vt:lpstr>
      <vt:lpstr>Robustness Guarantee from Quantum Hypothesis Testing</vt:lpstr>
      <vt:lpstr>Generalized Application: Robustness Certification in the NISQ Era</vt:lpstr>
      <vt:lpstr>Generalized Application: Robustness Certification in the NISQ Era</vt:lpstr>
      <vt:lpstr>Generalized Application: Robustness Certification in the NISQ Era</vt:lpstr>
      <vt:lpstr>To be continued…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</dc:title>
  <dc:creator>Zhikuan Zhao</dc:creator>
  <cp:lastModifiedBy>Zhikuan Zhao</cp:lastModifiedBy>
  <cp:revision>9</cp:revision>
  <dcterms:created xsi:type="dcterms:W3CDTF">2022-03-13T09:17:53Z</dcterms:created>
  <dcterms:modified xsi:type="dcterms:W3CDTF">2022-03-14T23:44:19Z</dcterms:modified>
</cp:coreProperties>
</file>